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tags/tag38.xml" ContentType="application/vnd.openxmlformats-officedocument.presentationml.tag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4" r:id="rId16"/>
    <p:sldId id="273" r:id="rId17"/>
    <p:sldId id="274" r:id="rId18"/>
    <p:sldId id="275" r:id="rId19"/>
    <p:sldId id="276" r:id="rId20"/>
    <p:sldId id="277" r:id="rId21"/>
    <p:sldId id="280" r:id="rId22"/>
    <p:sldId id="282" r:id="rId23"/>
    <p:sldId id="283" r:id="rId24"/>
    <p:sldId id="279" r:id="rId25"/>
    <p:sldId id="278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5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6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53937007874015"/>
          <c:y val="7.5196870479838626E-2"/>
          <c:w val="0.86601618547681536"/>
          <c:h val="0.7545047063684778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Sheet1!$H$6:$R$6</c:f>
              <c:strCache>
                <c:ptCount val="11"/>
                <c:pt idx="0">
                  <c:v>2017/18</c:v>
                </c:pt>
                <c:pt idx="1">
                  <c:v>2018/19</c:v>
                </c:pt>
                <c:pt idx="2">
                  <c:v>2019/20</c:v>
                </c:pt>
                <c:pt idx="3">
                  <c:v>2020/21</c:v>
                </c:pt>
                <c:pt idx="4">
                  <c:v>2021/22</c:v>
                </c:pt>
                <c:pt idx="5">
                  <c:v>2022/23</c:v>
                </c:pt>
                <c:pt idx="6">
                  <c:v>2023/24</c:v>
                </c:pt>
                <c:pt idx="7">
                  <c:v>2024/25</c:v>
                </c:pt>
                <c:pt idx="8">
                  <c:v>2025/26</c:v>
                </c:pt>
                <c:pt idx="9">
                  <c:v>2026/27</c:v>
                </c:pt>
                <c:pt idx="10">
                  <c:v>2027/28</c:v>
                </c:pt>
              </c:strCache>
            </c:strRef>
          </c:cat>
          <c:val>
            <c:numRef>
              <c:f>Sheet1!$H$7:$R$7</c:f>
              <c:numCache>
                <c:formatCode>0.0%</c:formatCode>
                <c:ptCount val="11"/>
                <c:pt idx="0">
                  <c:v>6.3E-2</c:v>
                </c:pt>
                <c:pt idx="1">
                  <c:v>6.4000000000000001E-2</c:v>
                </c:pt>
                <c:pt idx="2">
                  <c:v>0.03</c:v>
                </c:pt>
                <c:pt idx="3">
                  <c:v>3.5000000000000003E-2</c:v>
                </c:pt>
                <c:pt idx="4">
                  <c:v>4.7E-2</c:v>
                </c:pt>
                <c:pt idx="5">
                  <c:v>5.2999999999999999E-2</c:v>
                </c:pt>
                <c:pt idx="6">
                  <c:v>0.06</c:v>
                </c:pt>
                <c:pt idx="7">
                  <c:v>6.5000000000000002E-2</c:v>
                </c:pt>
                <c:pt idx="8">
                  <c:v>7.0000000000000007E-2</c:v>
                </c:pt>
                <c:pt idx="9">
                  <c:v>7.1999999999999995E-2</c:v>
                </c:pt>
                <c:pt idx="10">
                  <c:v>7.0000000000000007E-2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B8B-47B9-8514-480B974C44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624288"/>
        <c:axId val="188627424"/>
      </c:lineChart>
      <c:catAx>
        <c:axId val="188624288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27424"/>
        <c:crosses val="autoZero"/>
        <c:auto val="1"/>
        <c:lblAlgn val="ctr"/>
        <c:lblOffset val="100"/>
        <c:noMultiLvlLbl val="0"/>
      </c:catAx>
      <c:valAx>
        <c:axId val="18862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2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Sheet2!$D$3</c:f>
              <c:strCache>
                <c:ptCount val="1"/>
                <c:pt idx="0">
                  <c:v>Kenya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Sheet2!$E$2:$H$2</c:f>
              <c:strCache>
                <c:ptCount val="4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</c:strCache>
            </c:strRef>
          </c:cat>
          <c:val>
            <c:numRef>
              <c:f>Sheet2!$E$3:$H$3</c:f>
              <c:numCache>
                <c:formatCode>General</c:formatCode>
                <c:ptCount val="4"/>
                <c:pt idx="0">
                  <c:v>34.5</c:v>
                </c:pt>
                <c:pt idx="1">
                  <c:v>35.6</c:v>
                </c:pt>
                <c:pt idx="2">
                  <c:v>37.799999999999997</c:v>
                </c:pt>
                <c:pt idx="3">
                  <c:v>42.3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03-444B-ADCA-E79BC700AC5D}"/>
            </c:ext>
          </c:extLst>
        </c:ser>
        <c:ser>
          <c:idx val="1"/>
          <c:order val="1"/>
          <c:tx>
            <c:strRef>
              <c:f>Sheet2!$D$4</c:f>
              <c:strCache>
                <c:ptCount val="1"/>
                <c:pt idx="0">
                  <c:v>Uganda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Sheet2!$E$2:$H$2</c:f>
              <c:strCache>
                <c:ptCount val="4"/>
                <c:pt idx="0">
                  <c:v>2020/21</c:v>
                </c:pt>
                <c:pt idx="1">
                  <c:v>2021/22</c:v>
                </c:pt>
                <c:pt idx="2">
                  <c:v>2022/23</c:v>
                </c:pt>
                <c:pt idx="3">
                  <c:v>2023/24</c:v>
                </c:pt>
              </c:strCache>
            </c:strRef>
          </c:cat>
          <c:val>
            <c:numRef>
              <c:f>Sheet2!$E$4:$H$4</c:f>
              <c:numCache>
                <c:formatCode>General</c:formatCode>
                <c:ptCount val="4"/>
                <c:pt idx="0">
                  <c:v>27.4</c:v>
                </c:pt>
                <c:pt idx="1">
                  <c:v>30.6</c:v>
                </c:pt>
                <c:pt idx="2">
                  <c:v>34.1</c:v>
                </c:pt>
                <c:pt idx="3">
                  <c:v>27.4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03-444B-ADCA-E79BC700AC5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87890224"/>
        <c:axId val="287883168"/>
      </c:barChart>
      <c:catAx>
        <c:axId val="28789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883168"/>
        <c:crosses val="autoZero"/>
        <c:auto val="1"/>
        <c:lblAlgn val="ctr"/>
        <c:lblOffset val="100"/>
        <c:noMultiLvlLbl val="0"/>
      </c:catAx>
      <c:valAx>
        <c:axId val="28788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890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348182548136128"/>
          <c:y val="0.92947626539713923"/>
          <c:w val="0.40101923021485381"/>
          <c:h val="5.45343371261639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>
                <a:alpha val="7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'[Balance-of-Payments_Analytical-BPM6 (2).xls]Sheet1'!$H$5:$N$5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'[Balance-of-Payments_Analytical-BPM6 (2).xls]Sheet1'!$H$6:$N$6</c:f>
              <c:numCache>
                <c:formatCode>#,##0.00</c:formatCode>
                <c:ptCount val="7"/>
                <c:pt idx="0">
                  <c:v>4672.5424542688015</c:v>
                </c:pt>
                <c:pt idx="1">
                  <c:v>4965.6063471255729</c:v>
                </c:pt>
                <c:pt idx="2">
                  <c:v>5487.0243866940291</c:v>
                </c:pt>
                <c:pt idx="3">
                  <c:v>6271.9467415647887</c:v>
                </c:pt>
                <c:pt idx="4">
                  <c:v>5358.1293624350965</c:v>
                </c:pt>
                <c:pt idx="5">
                  <c:v>6701.5148598676496</c:v>
                </c:pt>
                <c:pt idx="6">
                  <c:v>5579.6031801070149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7D-4F2C-8BC0-BC15FB5149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625464"/>
        <c:axId val="188623896"/>
      </c:barChart>
      <c:catAx>
        <c:axId val="188625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23896"/>
        <c:crosses val="autoZero"/>
        <c:auto val="1"/>
        <c:lblAlgn val="ctr"/>
        <c:lblOffset val="100"/>
        <c:noMultiLvlLbl val="0"/>
      </c:catAx>
      <c:valAx>
        <c:axId val="188623896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25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>
                <a:alpha val="7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[Remmittances.xlsx]Sheet1!$B$1:$I$1</c:f>
              <c:strCache>
                <c:ptCount val="8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  <c:pt idx="5">
                  <c:v>2019/20</c:v>
                </c:pt>
                <c:pt idx="6">
                  <c:v>2020/21</c:v>
                </c:pt>
                <c:pt idx="7">
                  <c:v>2021/22</c:v>
                </c:pt>
              </c:strCache>
            </c:strRef>
          </c:cat>
          <c:val>
            <c:numRef>
              <c:f>[Remmittances.xlsx]Sheet1!$B$2:$I$2</c:f>
              <c:numCache>
                <c:formatCode>#,##0.00</c:formatCode>
                <c:ptCount val="8"/>
                <c:pt idx="0">
                  <c:v>916.47994671860863</c:v>
                </c:pt>
                <c:pt idx="1">
                  <c:v>953.58322297369546</c:v>
                </c:pt>
                <c:pt idx="2">
                  <c:v>1163.8800000000001</c:v>
                </c:pt>
                <c:pt idx="3">
                  <c:v>1252.4000000000001</c:v>
                </c:pt>
                <c:pt idx="4">
                  <c:v>1369.0512459914594</c:v>
                </c:pt>
                <c:pt idx="5">
                  <c:v>1291.6475281605676</c:v>
                </c:pt>
                <c:pt idx="6">
                  <c:v>1154.2572458724117</c:v>
                </c:pt>
                <c:pt idx="7">
                  <c:v>1133.9423226552308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1A-49E7-B799-A28998A970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628600"/>
        <c:axId val="188625856"/>
      </c:barChart>
      <c:catAx>
        <c:axId val="18862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25856"/>
        <c:crosses val="autoZero"/>
        <c:auto val="1"/>
        <c:lblAlgn val="ctr"/>
        <c:lblOffset val="100"/>
        <c:noMultiLvlLbl val="0"/>
      </c:catAx>
      <c:valAx>
        <c:axId val="188625856"/>
        <c:scaling>
          <c:orientation val="minMax"/>
          <c:max val="1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2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[FDI.xlsx]Sheet1!$A$2</c:f>
              <c:strCache>
                <c:ptCount val="1"/>
                <c:pt idx="0">
                  <c:v>FDI</c:v>
                </c:pt>
              </c:strCache>
            </c:strRef>
          </c:tx>
          <c:spPr>
            <a:solidFill>
              <a:srgbClr val="00B0F0">
                <a:alpha val="7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[FDI.xlsx]Sheet1!$B$1:$H$1</c:f>
              <c:strCache>
                <c:ptCount val="7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</c:strCache>
            </c:strRef>
          </c:cat>
          <c:val>
            <c:numRef>
              <c:f>[FDI.xlsx]Sheet1!$B$2:$H$2</c:f>
              <c:numCache>
                <c:formatCode>#,##0.00</c:formatCode>
                <c:ptCount val="7"/>
                <c:pt idx="0">
                  <c:v>681.67825100924824</c:v>
                </c:pt>
                <c:pt idx="1">
                  <c:v>714.20425143781927</c:v>
                </c:pt>
                <c:pt idx="2">
                  <c:v>929.02874681945093</c:v>
                </c:pt>
                <c:pt idx="3">
                  <c:v>1217.443816645587</c:v>
                </c:pt>
                <c:pt idx="4">
                  <c:v>997.52963366636959</c:v>
                </c:pt>
                <c:pt idx="5">
                  <c:v>920.03238669281291</c:v>
                </c:pt>
                <c:pt idx="6">
                  <c:v>1218.3930263451002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DF-4EB7-A280-7D037AC9441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628992"/>
        <c:axId val="188622720"/>
      </c:barChart>
      <c:catAx>
        <c:axId val="18862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22720"/>
        <c:crosses val="autoZero"/>
        <c:auto val="1"/>
        <c:lblAlgn val="ctr"/>
        <c:lblOffset val="100"/>
        <c:noMultiLvlLbl val="0"/>
      </c:catAx>
      <c:valAx>
        <c:axId val="18862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28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'[Tourism-1.xlsx]Sheet1'!$A$2</c:f>
              <c:strCache>
                <c:ptCount val="1"/>
                <c:pt idx="0">
                  <c:v>Tourism</c:v>
                </c:pt>
              </c:strCache>
            </c:strRef>
          </c:tx>
          <c:spPr>
            <a:solidFill>
              <a:srgbClr val="00B0F0">
                <a:alpha val="7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'[Tourism-1.xlsx]Sheet1'!$B$1:$J$1</c:f>
              <c:strCache>
                <c:ptCount val="9"/>
                <c:pt idx="0">
                  <c:v>2013/14</c:v>
                </c:pt>
                <c:pt idx="1">
                  <c:v>2014/15</c:v>
                </c:pt>
                <c:pt idx="2">
                  <c:v>2015/16</c:v>
                </c:pt>
                <c:pt idx="3">
                  <c:v>2016/17</c:v>
                </c:pt>
                <c:pt idx="4">
                  <c:v>2017/18</c:v>
                </c:pt>
                <c:pt idx="5">
                  <c:v>2018/19</c:v>
                </c:pt>
                <c:pt idx="6">
                  <c:v>2019/20</c:v>
                </c:pt>
                <c:pt idx="7">
                  <c:v>2020/21</c:v>
                </c:pt>
                <c:pt idx="8">
                  <c:v>2021/22</c:v>
                </c:pt>
              </c:strCache>
            </c:strRef>
          </c:cat>
          <c:val>
            <c:numRef>
              <c:f>'[Tourism-1.xlsx]Sheet1'!$B$2:$J$2</c:f>
              <c:numCache>
                <c:formatCode>#,##0.00</c:formatCode>
                <c:ptCount val="9"/>
                <c:pt idx="0">
                  <c:v>951.75964996608855</c:v>
                </c:pt>
                <c:pt idx="1">
                  <c:v>1027.1824844600178</c:v>
                </c:pt>
                <c:pt idx="2">
                  <c:v>1075.472935677225</c:v>
                </c:pt>
                <c:pt idx="3">
                  <c:v>1030.5701204523787</c:v>
                </c:pt>
                <c:pt idx="4">
                  <c:v>1177.8557000000001</c:v>
                </c:pt>
                <c:pt idx="5">
                  <c:v>1499.9049399999999</c:v>
                </c:pt>
                <c:pt idx="6">
                  <c:v>950.32612228049106</c:v>
                </c:pt>
                <c:pt idx="7">
                  <c:v>764.33849999999995</c:v>
                </c:pt>
                <c:pt idx="8">
                  <c:v>978.35328000000004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B44-44E4-8C08-A0262CE253A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8623112"/>
        <c:axId val="188621936"/>
      </c:barChart>
      <c:catAx>
        <c:axId val="188623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21936"/>
        <c:crosses val="autoZero"/>
        <c:auto val="1"/>
        <c:lblAlgn val="ctr"/>
        <c:lblOffset val="100"/>
        <c:noMultiLvlLbl val="0"/>
      </c:catAx>
      <c:valAx>
        <c:axId val="18862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623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Sheet1!$D$4</c:f>
              <c:strCache>
                <c:ptCount val="1"/>
                <c:pt idx="0">
                  <c:v>External debt USD Bn</c:v>
                </c:pt>
              </c:strCache>
            </c:strRef>
          </c:tx>
          <c:spPr>
            <a:solidFill>
              <a:srgbClr val="00B0F0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Sheet1!$E$3:$Q$3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Sheet1!$E$4:$Q$4</c:f>
              <c:numCache>
                <c:formatCode>General</c:formatCode>
                <c:ptCount val="13"/>
                <c:pt idx="0">
                  <c:v>2.3395163728006367</c:v>
                </c:pt>
                <c:pt idx="1">
                  <c:v>2.9087676512517682</c:v>
                </c:pt>
                <c:pt idx="2">
                  <c:v>3.2827108618383627</c:v>
                </c:pt>
                <c:pt idx="3">
                  <c:v>3.8260988973604393</c:v>
                </c:pt>
                <c:pt idx="4">
                  <c:v>4.3</c:v>
                </c:pt>
                <c:pt idx="5">
                  <c:v>4.3800966710000004</c:v>
                </c:pt>
                <c:pt idx="6">
                  <c:v>5.2331292212705547</c:v>
                </c:pt>
                <c:pt idx="7">
                  <c:v>6.1682185665200002</c:v>
                </c:pt>
                <c:pt idx="8">
                  <c:v>7.2919773149574008</c:v>
                </c:pt>
                <c:pt idx="9">
                  <c:v>8.3485227264691559</c:v>
                </c:pt>
                <c:pt idx="10">
                  <c:v>10.446572091154248</c:v>
                </c:pt>
                <c:pt idx="11">
                  <c:v>12.388233286261999</c:v>
                </c:pt>
                <c:pt idx="12">
                  <c:v>12.823082012976998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3A-4A32-8E4D-A955F2B26AD5}"/>
            </c:ext>
          </c:extLst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Domestic debt USD Bn</c:v>
                </c:pt>
              </c:strCache>
            </c:strRef>
          </c:tx>
          <c:spPr>
            <a:solidFill>
              <a:srgbClr val="ED7D31">
                <a:alpha val="70000"/>
              </a:srgbClr>
            </a:solidFill>
            <a:ln>
              <a:noFill/>
            </a:ln>
            <a:effectLst/>
          </c:spPr>
          <c:invertIfNegative val="0"/>
          <c:cat>
            <c:strRef>
              <c:f>Sheet1!$E$3:$Q$3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Sheet1!$E$5:$Q$5</c:f>
              <c:numCache>
                <c:formatCode>General</c:formatCode>
                <c:ptCount val="13"/>
                <c:pt idx="0">
                  <c:v>1.1375505640736028</c:v>
                </c:pt>
                <c:pt idx="1">
                  <c:v>1.378166328865321</c:v>
                </c:pt>
                <c:pt idx="2">
                  <c:v>2.0267393487117578</c:v>
                </c:pt>
                <c:pt idx="3">
                  <c:v>2.3456532602683118</c:v>
                </c:pt>
                <c:pt idx="4">
                  <c:v>2.9549151453682758</c:v>
                </c:pt>
                <c:pt idx="5">
                  <c:v>2.8291082112473007</c:v>
                </c:pt>
                <c:pt idx="6">
                  <c:v>3.1966409052815012</c:v>
                </c:pt>
                <c:pt idx="7">
                  <c:v>3.2290840504330389</c:v>
                </c:pt>
                <c:pt idx="8">
                  <c:v>3.4505863364614178</c:v>
                </c:pt>
                <c:pt idx="9">
                  <c:v>4.1984529008653944</c:v>
                </c:pt>
                <c:pt idx="10">
                  <c:v>4.8920780108280111</c:v>
                </c:pt>
                <c:pt idx="11">
                  <c:v>7.1557984766821017</c:v>
                </c:pt>
                <c:pt idx="12">
                  <c:v>8.1619528591673429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3A-4A32-8E4D-A955F2B26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9220712"/>
        <c:axId val="189219144"/>
      </c:barChart>
      <c:lineChart>
        <c:grouping val="standard"/>
        <c:varyColors val="0"/>
        <c:ser>
          <c:idx val="2"/>
          <c:order val="2"/>
          <c:tx>
            <c:strRef>
              <c:f>Sheet1!$D$6</c:f>
              <c:strCache>
                <c:ptCount val="1"/>
                <c:pt idx="0">
                  <c:v>Debt to GDP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Sheet1!$E$3:$Q$3</c:f>
              <c:strCache>
                <c:ptCount val="13"/>
                <c:pt idx="0">
                  <c:v>2009/10</c:v>
                </c:pt>
                <c:pt idx="1">
                  <c:v>2010/11</c:v>
                </c:pt>
                <c:pt idx="2">
                  <c:v>2011/12</c:v>
                </c:pt>
                <c:pt idx="3">
                  <c:v>2012/13</c:v>
                </c:pt>
                <c:pt idx="4">
                  <c:v>2013/14</c:v>
                </c:pt>
                <c:pt idx="5">
                  <c:v>2014/15</c:v>
                </c:pt>
                <c:pt idx="6">
                  <c:v>2015/16</c:v>
                </c:pt>
                <c:pt idx="7">
                  <c:v>2016/17</c:v>
                </c:pt>
                <c:pt idx="8">
                  <c:v>2017/18</c:v>
                </c:pt>
                <c:pt idx="9">
                  <c:v>2018/19</c:v>
                </c:pt>
                <c:pt idx="10">
                  <c:v>2019/20</c:v>
                </c:pt>
                <c:pt idx="11">
                  <c:v>2020/21</c:v>
                </c:pt>
                <c:pt idx="12">
                  <c:v>2021/22</c:v>
                </c:pt>
              </c:strCache>
            </c:strRef>
          </c:cat>
          <c:val>
            <c:numRef>
              <c:f>Sheet1!$E$6:$Q$6</c:f>
              <c:numCache>
                <c:formatCode>0.0%</c:formatCode>
                <c:ptCount val="13"/>
                <c:pt idx="0">
                  <c:v>0.1479042860894956</c:v>
                </c:pt>
                <c:pt idx="1">
                  <c:v>0.17505979811756217</c:v>
                </c:pt>
                <c:pt idx="2">
                  <c:v>0.18938582029294185</c:v>
                </c:pt>
                <c:pt idx="3">
                  <c:v>0.21554687538707915</c:v>
                </c:pt>
                <c:pt idx="4">
                  <c:v>0.22969607912438045</c:v>
                </c:pt>
                <c:pt idx="5">
                  <c:v>0.25991033612348174</c:v>
                </c:pt>
                <c:pt idx="6">
                  <c:v>0.28545615937564722</c:v>
                </c:pt>
                <c:pt idx="7">
                  <c:v>0.31096003651259602</c:v>
                </c:pt>
                <c:pt idx="8">
                  <c:v>0.34589184052521976</c:v>
                </c:pt>
                <c:pt idx="9">
                  <c:v>0.35095876075826427</c:v>
                </c:pt>
                <c:pt idx="10">
                  <c:v>0.409590546252807</c:v>
                </c:pt>
                <c:pt idx="11">
                  <c:v>0.4686962251241773</c:v>
                </c:pt>
                <c:pt idx="12">
                  <c:v>0.4844699286044275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3A3A-4A32-8E4D-A955F2B26A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221496"/>
        <c:axId val="189222280"/>
      </c:lineChart>
      <c:catAx>
        <c:axId val="18922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19144"/>
        <c:crosses val="autoZero"/>
        <c:auto val="1"/>
        <c:lblAlgn val="ctr"/>
        <c:lblOffset val="100"/>
        <c:noMultiLvlLbl val="0"/>
      </c:catAx>
      <c:valAx>
        <c:axId val="189219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20712"/>
        <c:crosses val="autoZero"/>
        <c:crossBetween val="between"/>
      </c:valAx>
      <c:valAx>
        <c:axId val="18922228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221496"/>
        <c:crosses val="max"/>
        <c:crossBetween val="between"/>
      </c:valAx>
      <c:catAx>
        <c:axId val="189221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222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548723317194767E-2"/>
          <c:y val="0.92146195429182443"/>
          <c:w val="0.82893152749042087"/>
          <c:h val="6.34994753275675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34-4B1F-BB6B-CCB26877859B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34-4B1F-BB6B-CCB26877859B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34-4B1F-BB6B-CCB26877859B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34-4B1F-BB6B-CCB26877859B}"/>
              </c:ext>
            </c:extLst>
          </c:dPt>
          <c:dPt>
            <c:idx val="2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C34-4B1F-BB6B-CCB26877859B}"/>
              </c:ext>
            </c:extLst>
          </c:dPt>
          <c:dPt>
            <c:idx val="2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C34-4B1F-BB6B-CCB26877859B}"/>
              </c:ext>
            </c:extLst>
          </c:dPt>
          <c:dPt>
            <c:idx val="3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C34-4B1F-BB6B-CCB26877859B}"/>
              </c:ext>
            </c:extLst>
          </c:dPt>
          <c:dLbls>
            <c:dLbl>
              <c:idx val="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F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0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1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2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3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4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7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9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A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B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C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D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E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F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0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1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2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3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2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4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5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2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6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3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7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8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3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9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34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A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35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B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36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C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37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D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38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E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39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2F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40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0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41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1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42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2-2C34-4B1F-BB6B-CCB26877859B}"/>
                </c:ext>
                <c:ext xmlns:c15="http://schemas.microsoft.com/office/drawing/2012/chart" uri="{CE6537A1-D6FC-4f65-9D91-7224C49458BB}"/>
              </c:extLst>
            </c:dLbl>
            <c:dLbl>
              <c:idx val="43"/>
              <c:delete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33-2C34-4B1F-BB6B-CCB26877859B}"/>
                </c:ex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'WEO_Data (3)'!$A$1:$A$44</c:f>
              <c:strCache>
                <c:ptCount val="44"/>
                <c:pt idx="0">
                  <c:v>DRC</c:v>
                </c:pt>
                <c:pt idx="1">
                  <c:v>Botswana</c:v>
                </c:pt>
                <c:pt idx="2">
                  <c:v>Equatorial Guinea</c:v>
                </c:pt>
                <c:pt idx="3">
                  <c:v>Comoros</c:v>
                </c:pt>
                <c:pt idx="4">
                  <c:v>Nigeria</c:v>
                </c:pt>
                <c:pt idx="5">
                  <c:v>Guinea</c:v>
                </c:pt>
                <c:pt idx="6">
                  <c:v>Tanzania</c:v>
                </c:pt>
                <c:pt idx="7">
                  <c:v>Chad</c:v>
                </c:pt>
                <c:pt idx="8">
                  <c:v>Eswatini</c:v>
                </c:pt>
                <c:pt idx="9">
                  <c:v>Ethiopia</c:v>
                </c:pt>
                <c:pt idx="10">
                  <c:v>Cameroon</c:v>
                </c:pt>
                <c:pt idx="11">
                  <c:v>Uganda</c:v>
                </c:pt>
                <c:pt idx="12">
                  <c:v>Lesotho</c:v>
                </c:pt>
                <c:pt idx="13">
                  <c:v>Central African Republic</c:v>
                </c:pt>
                <c:pt idx="14">
                  <c:v>South Sudan</c:v>
                </c:pt>
                <c:pt idx="15">
                  <c:v>Madagascar</c:v>
                </c:pt>
                <c:pt idx="16">
                  <c:v>Gabon</c:v>
                </c:pt>
                <c:pt idx="17">
                  <c:v>Benin</c:v>
                </c:pt>
                <c:pt idx="18">
                  <c:v>Liberia</c:v>
                </c:pt>
                <c:pt idx="19">
                  <c:v>Mali</c:v>
                </c:pt>
                <c:pt idx="20">
                  <c:v>Côte d'Ivoire</c:v>
                </c:pt>
                <c:pt idx="21">
                  <c:v>Angola</c:v>
                </c:pt>
                <c:pt idx="22">
                  <c:v>Niger</c:v>
                </c:pt>
                <c:pt idx="23">
                  <c:v>Burkina Faso</c:v>
                </c:pt>
                <c:pt idx="24">
                  <c:v>São Tomé and Príncipe</c:v>
                </c:pt>
                <c:pt idx="25">
                  <c:v>Seychelles</c:v>
                </c:pt>
                <c:pt idx="26">
                  <c:v>Togo</c:v>
                </c:pt>
                <c:pt idx="27">
                  <c:v>Burundi</c:v>
                </c:pt>
                <c:pt idx="28">
                  <c:v>South Africa</c:v>
                </c:pt>
                <c:pt idx="29">
                  <c:v>Rwanda</c:v>
                </c:pt>
                <c:pt idx="30">
                  <c:v>Kenya</c:v>
                </c:pt>
                <c:pt idx="31">
                  <c:v>Namibia</c:v>
                </c:pt>
                <c:pt idx="32">
                  <c:v>Malawi</c:v>
                </c:pt>
                <c:pt idx="33">
                  <c:v>Senegal</c:v>
                </c:pt>
                <c:pt idx="34">
                  <c:v>The Gambia</c:v>
                </c:pt>
                <c:pt idx="35">
                  <c:v>Sierra Leone</c:v>
                </c:pt>
                <c:pt idx="36">
                  <c:v>Republic of Congo</c:v>
                </c:pt>
                <c:pt idx="37">
                  <c:v>Guinea-Bissau</c:v>
                </c:pt>
                <c:pt idx="38">
                  <c:v>Ghana</c:v>
                </c:pt>
                <c:pt idx="39">
                  <c:v>Mauritius</c:v>
                </c:pt>
                <c:pt idx="40">
                  <c:v>Zimbabwe</c:v>
                </c:pt>
                <c:pt idx="41">
                  <c:v>Mozambique</c:v>
                </c:pt>
                <c:pt idx="42">
                  <c:v>Cabo Verde</c:v>
                </c:pt>
                <c:pt idx="43">
                  <c:v>Eritrea</c:v>
                </c:pt>
              </c:strCache>
            </c:strRef>
          </c:cat>
          <c:val>
            <c:numRef>
              <c:f>'WEO_Data (3)'!$B$1:$B$44</c:f>
              <c:numCache>
                <c:formatCode>General</c:formatCode>
                <c:ptCount val="44"/>
                <c:pt idx="0">
                  <c:v>14.657</c:v>
                </c:pt>
                <c:pt idx="1">
                  <c:v>21.254999999999999</c:v>
                </c:pt>
                <c:pt idx="2">
                  <c:v>27.06</c:v>
                </c:pt>
                <c:pt idx="3">
                  <c:v>34.514000000000003</c:v>
                </c:pt>
                <c:pt idx="4">
                  <c:v>37.35</c:v>
                </c:pt>
                <c:pt idx="5">
                  <c:v>39.033000000000001</c:v>
                </c:pt>
                <c:pt idx="6">
                  <c:v>39.499000000000002</c:v>
                </c:pt>
                <c:pt idx="7">
                  <c:v>44.713000000000001</c:v>
                </c:pt>
                <c:pt idx="8">
                  <c:v>45.802999999999997</c:v>
                </c:pt>
                <c:pt idx="9">
                  <c:v>46.371000000000002</c:v>
                </c:pt>
                <c:pt idx="10">
                  <c:v>46.753999999999998</c:v>
                </c:pt>
                <c:pt idx="11">
                  <c:v>48.4</c:v>
                </c:pt>
                <c:pt idx="12">
                  <c:v>50.728999999999999</c:v>
                </c:pt>
                <c:pt idx="13">
                  <c:v>52.113</c:v>
                </c:pt>
                <c:pt idx="14">
                  <c:v>52.283999999999999</c:v>
                </c:pt>
                <c:pt idx="15">
                  <c:v>53.823</c:v>
                </c:pt>
                <c:pt idx="16">
                  <c:v>53.951000000000001</c:v>
                </c:pt>
                <c:pt idx="17">
                  <c:v>54.847000000000001</c:v>
                </c:pt>
                <c:pt idx="18">
                  <c:v>55.110999999999997</c:v>
                </c:pt>
                <c:pt idx="19">
                  <c:v>55.869</c:v>
                </c:pt>
                <c:pt idx="20">
                  <c:v>56.027999999999999</c:v>
                </c:pt>
                <c:pt idx="21">
                  <c:v>56.564</c:v>
                </c:pt>
                <c:pt idx="22">
                  <c:v>57.142000000000003</c:v>
                </c:pt>
                <c:pt idx="23">
                  <c:v>59.558</c:v>
                </c:pt>
                <c:pt idx="24">
                  <c:v>64.043999999999997</c:v>
                </c:pt>
                <c:pt idx="25">
                  <c:v>64.858999999999995</c:v>
                </c:pt>
                <c:pt idx="26">
                  <c:v>66.052999999999997</c:v>
                </c:pt>
                <c:pt idx="27">
                  <c:v>66.372</c:v>
                </c:pt>
                <c:pt idx="28">
                  <c:v>67.986999999999995</c:v>
                </c:pt>
                <c:pt idx="29">
                  <c:v>68.116</c:v>
                </c:pt>
                <c:pt idx="30">
                  <c:v>69.384</c:v>
                </c:pt>
                <c:pt idx="31">
                  <c:v>71.799000000000007</c:v>
                </c:pt>
                <c:pt idx="32">
                  <c:v>73.325999999999993</c:v>
                </c:pt>
                <c:pt idx="33">
                  <c:v>77.281000000000006</c:v>
                </c:pt>
                <c:pt idx="34">
                  <c:v>80.561000000000007</c:v>
                </c:pt>
                <c:pt idx="35">
                  <c:v>81.766999999999996</c:v>
                </c:pt>
                <c:pt idx="36">
                  <c:v>82.021000000000001</c:v>
                </c:pt>
                <c:pt idx="37">
                  <c:v>82.039000000000001</c:v>
                </c:pt>
                <c:pt idx="38">
                  <c:v>90.739000000000004</c:v>
                </c:pt>
                <c:pt idx="39">
                  <c:v>90.856999999999999</c:v>
                </c:pt>
                <c:pt idx="40">
                  <c:v>92.635000000000005</c:v>
                </c:pt>
                <c:pt idx="41">
                  <c:v>102.43600000000001</c:v>
                </c:pt>
                <c:pt idx="42">
                  <c:v>154.47499999999999</c:v>
                </c:pt>
                <c:pt idx="43">
                  <c:v>164.74600000000001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C34-4B1F-BB6B-CCB2687785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7883560"/>
        <c:axId val="287887088"/>
      </c:barChart>
      <c:catAx>
        <c:axId val="287883560"/>
        <c:scaling>
          <c:orientation val="minMax"/>
        </c:scaling>
        <c:delete val="0"/>
        <c:axPos val="b"/>
        <c:numFmt formatCode="General" sourceLinked="1"/>
        <c:majorTickMark val="none"/>
        <c:minorTickMark val="out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887088"/>
        <c:crosses val="autoZero"/>
        <c:auto val="1"/>
        <c:lblAlgn val="ctr"/>
        <c:lblOffset val="100"/>
        <c:noMultiLvlLbl val="0"/>
      </c:catAx>
      <c:valAx>
        <c:axId val="2878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883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DISTRESS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Sheet1!$D$3:$M$3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Sheet1!$D$4:$M$4</c:f>
              <c:numCache>
                <c:formatCode>General</c:formatCode>
                <c:ptCount val="10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7</c:v>
                </c:pt>
                <c:pt idx="6">
                  <c:v>8</c:v>
                </c:pt>
                <c:pt idx="7">
                  <c:v>6</c:v>
                </c:pt>
                <c:pt idx="8">
                  <c:v>7</c:v>
                </c:pt>
                <c:pt idx="9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5D9-44C3-89F2-351473711B39}"/>
            </c:ext>
          </c:extLst>
        </c:ser>
        <c:ser>
          <c:idx val="1"/>
          <c:order val="1"/>
          <c:tx>
            <c:strRef>
              <c:f>Sheet1!$C$5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Sheet1!$D$3:$M$3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Sheet1!$D$5:$M$5</c:f>
              <c:numCache>
                <c:formatCode>General</c:formatCode>
                <c:ptCount val="10"/>
                <c:pt idx="0">
                  <c:v>6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5D9-44C3-89F2-351473711B39}"/>
            </c:ext>
          </c:extLst>
        </c:ser>
        <c:ser>
          <c:idx val="2"/>
          <c:order val="2"/>
          <c:tx>
            <c:strRef>
              <c:f>Sheet1!$C$6</c:f>
              <c:strCache>
                <c:ptCount val="1"/>
                <c:pt idx="0">
                  <c:v>MODERATE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Sheet1!$D$3:$M$3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Sheet1!$D$6:$M$6</c:f>
              <c:numCache>
                <c:formatCode>General</c:formatCode>
                <c:ptCount val="10"/>
                <c:pt idx="0">
                  <c:v>15</c:v>
                </c:pt>
                <c:pt idx="1">
                  <c:v>17</c:v>
                </c:pt>
                <c:pt idx="2">
                  <c:v>21</c:v>
                </c:pt>
                <c:pt idx="3">
                  <c:v>19</c:v>
                </c:pt>
                <c:pt idx="4">
                  <c:v>18</c:v>
                </c:pt>
                <c:pt idx="5">
                  <c:v>15</c:v>
                </c:pt>
                <c:pt idx="6">
                  <c:v>14</c:v>
                </c:pt>
                <c:pt idx="7">
                  <c:v>16</c:v>
                </c:pt>
                <c:pt idx="8">
                  <c:v>16</c:v>
                </c:pt>
                <c:pt idx="9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5D9-44C3-89F2-351473711B39}"/>
            </c:ext>
          </c:extLst>
        </c:ser>
        <c:ser>
          <c:idx val="3"/>
          <c:order val="3"/>
          <c:tx>
            <c:strRef>
              <c:f>Sheet1!$C$7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Sheet1!$D$3:$M$3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Sheet1!$D$7:$M$7</c:f>
              <c:numCache>
                <c:formatCode>General</c:formatCode>
                <c:ptCount val="10"/>
                <c:pt idx="0">
                  <c:v>13</c:v>
                </c:pt>
                <c:pt idx="1">
                  <c:v>11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5D9-44C3-89F2-351473711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87889440"/>
        <c:axId val="287890616"/>
      </c:barChart>
      <c:catAx>
        <c:axId val="28788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890616"/>
        <c:crosses val="autoZero"/>
        <c:auto val="1"/>
        <c:lblAlgn val="ctr"/>
        <c:lblOffset val="100"/>
        <c:noMultiLvlLbl val="0"/>
      </c:catAx>
      <c:valAx>
        <c:axId val="287890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88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96783825934803"/>
          <c:y val="0.92256596959994674"/>
          <c:w val="0.67176471147628281"/>
          <c:h val="6.1368310219358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3342828733439031E-2"/>
          <c:y val="0.17987179487179486"/>
          <c:w val="0.8902521655782788"/>
          <c:h val="0.742357830271216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'Debt svs to rev'!$D$3:$M$3</c:f>
              <c:strCache>
                <c:ptCount val="10"/>
                <c:pt idx="0">
                  <c:v>2014/15</c:v>
                </c:pt>
                <c:pt idx="1">
                  <c:v>2015/16</c:v>
                </c:pt>
                <c:pt idx="2">
                  <c:v>2016/17</c:v>
                </c:pt>
                <c:pt idx="3">
                  <c:v>2017/18</c:v>
                </c:pt>
                <c:pt idx="4">
                  <c:v>2018/19</c:v>
                </c:pt>
                <c:pt idx="5">
                  <c:v>2019/20</c:v>
                </c:pt>
                <c:pt idx="6">
                  <c:v>2020/21</c:v>
                </c:pt>
                <c:pt idx="7">
                  <c:v>2021/22</c:v>
                </c:pt>
                <c:pt idx="8">
                  <c:v>2022/23</c:v>
                </c:pt>
                <c:pt idx="9">
                  <c:v>2023/24</c:v>
                </c:pt>
              </c:strCache>
            </c:strRef>
          </c:cat>
          <c:val>
            <c:numRef>
              <c:f>'Debt svs to rev'!$D$4:$M$4</c:f>
              <c:numCache>
                <c:formatCode>0.0%</c:formatCode>
                <c:ptCount val="10"/>
                <c:pt idx="0">
                  <c:v>0.14406477473922635</c:v>
                </c:pt>
                <c:pt idx="1">
                  <c:v>0.17346920470121216</c:v>
                </c:pt>
                <c:pt idx="2">
                  <c:v>0.21097384607218483</c:v>
                </c:pt>
                <c:pt idx="3">
                  <c:v>0.21187055669719851</c:v>
                </c:pt>
                <c:pt idx="4">
                  <c:v>0.22378937334596657</c:v>
                </c:pt>
                <c:pt idx="5">
                  <c:v>0.21687221057478021</c:v>
                </c:pt>
                <c:pt idx="6">
                  <c:v>0.2736445697734286</c:v>
                </c:pt>
                <c:pt idx="7">
                  <c:v>0.30609964614290286</c:v>
                </c:pt>
                <c:pt idx="8">
                  <c:v>0.34096692590535987</c:v>
                </c:pt>
                <c:pt idx="9">
                  <c:v>0.27380771704480211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44-47D6-B896-501A973025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87887480"/>
        <c:axId val="287887872"/>
      </c:barChart>
      <c:catAx>
        <c:axId val="287887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887872"/>
        <c:crosses val="autoZero"/>
        <c:auto val="1"/>
        <c:lblAlgn val="ctr"/>
        <c:lblOffset val="100"/>
        <c:noMultiLvlLbl val="0"/>
      </c:catAx>
      <c:valAx>
        <c:axId val="2878878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prstDash val="dash"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287887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46493-CC00-4FB7-AB2F-DE31D36782DC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23332-5140-4EBA-9DFF-828D0B1529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31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7DC637-C326-8FF6-B8ED-89C69E9AB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67A457F-6148-FA66-6D7A-11811BAD7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47E966-4AD3-1AB9-B648-AB5ABD4EE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BB66-36CF-4BF7-B997-EFA1FF6AC5C7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30CB80-1FE9-9D3E-48C5-57CDEC668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D1A7D5-55CE-13DC-528A-787757A2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9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6BAC8-73B6-EF74-2F62-94CC2A40F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1A7D7F-3F06-C906-6632-D3F26A529F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6A9224-C587-B1D2-B099-DE2E167DE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ECC3E-90FD-4C32-93A2-3F32585F8E0E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B2008E-9DF7-C949-557E-B7DF5D80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84F48E-07A1-F9A1-7F48-8C739490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52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B73E377-84DA-9DA8-460B-22CA628289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BAB1397-DE45-660D-42C3-00C49E165F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9C1B12-6629-9EF5-9679-3F2BF9AA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634-6D43-4A5B-B87F-33F69C3554C9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8E24FD-FA0F-F484-05DF-3DEA4696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AF68FD-2628-96BF-3C93-EB0AFBA7E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403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29D6E7-E5A2-1DD0-2CB4-ECF97BC3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9D2840-9255-9AC3-3298-C71764DBB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2DA4F-558C-8BA4-70B6-A96EB66EC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E606B-11E0-4FE8-8CF4-F66E57B5ACE6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5B0BAB-EA54-5809-909C-BC4500676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95B43C-9146-F513-1E9A-945BCBAF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67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EA80CF-979C-9016-E230-50A915CA6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D0A10C-5E4D-1CD5-A94E-6339E8C0A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BB0EA2-DE35-D950-DE67-405AFE053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BEF10-4483-4800-9657-0CD18C975C6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4D4C08-6BF8-4A9D-B89C-289CCF4AB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18F8AA-D8CE-BC0F-03F5-4D684EFB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09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7EAE5B-BF8B-0C9E-45AC-2C5D3CAF6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EC35DB-869A-D09D-3C79-BF36B6AD43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44AF9F-CB58-1487-2BB5-180499D11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3CCA755-0B25-2D33-AAFB-8042BDDA9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82239-9F86-4A3E-902E-E2C490C838A9}" type="datetime1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A27D230-9F05-F4F4-FC52-4F05E9BCF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B9EDBC-2D01-4E19-D796-E392109E1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20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D4042C-1D07-C8B9-158C-3BD32F52D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8CC12C-516A-D453-F9D8-DA47FE8E9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3D8C70C-2D23-64F7-050C-04B4988EF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543AA9-129E-441D-71E6-216E9F2BB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AD932F-CFB9-538F-4DC6-D80603B24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447E82-B881-DCC9-AF65-5F4B39788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5138-9118-4A9B-9191-6039055870C6}" type="datetime1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53FFED-4C74-CECE-3F3D-7AE2EFC9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80D079-B07C-1284-F665-D77249E91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72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3C6D46-F273-CBDA-C83E-0035A445E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324DF0-1301-4B05-52B5-7869436A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064A-AF9E-410B-BFD3-8EDFE787EA5B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CB1BDB8-6C6C-2C2E-A6EF-8E27FAAE6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E58B374-5D8E-3142-FD63-6891FD6AE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7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C88CAEC-1A1C-E46F-3650-E3EAD6996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062BA-6A7E-4AEB-AA99-C661E6A5EED5}" type="datetime1">
              <a:rPr lang="en-GB" smtClean="0"/>
              <a:t>23/03/2023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CD95ED7-E538-8485-7830-A7635D50E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DE933B0-4962-6B49-3D44-1D6779EB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2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AF1903-F303-27D1-43DD-18F1223E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D2B89-219F-4C46-1AF0-9A2703709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5BA5481-E1DC-88D8-2FFE-ED6135322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EF2CEC-C477-279C-24CB-BC9E2258C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EFD3E-3729-4C61-BFED-D8958FC61DE9}" type="datetime1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3E31A86-F070-DC86-517E-1A044C45B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CC46372-FF37-9E91-CB24-EFD2FF127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11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5B8C6C-9A39-0CF3-CFD1-2F1B128E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9E7054D-4E40-4060-60B4-5159DDA85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5152273-73D2-8635-C213-C9C6D01EF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2644E1-4D64-154F-DE66-9BEC43EA4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56C8F-8C8A-4AFE-8E7C-3F177512C981}" type="datetime1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754A32-25D9-6870-E2F9-237484447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0F2FA7F-99F5-0ABC-0C1E-222FC833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038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92AB94D-A35D-2DD0-7CE6-E45318838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4E819B-DB5D-992B-0783-076208341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0CD7ED0-D514-577D-FBFB-95C788B6D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2B532-2EEF-4152-B98A-104457B6C9E4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9210B2-2854-2880-30CE-533969565C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C12C90-C316-185B-2727-AE8593872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F32F6-9E1F-4E69-886D-670547A73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97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chart" Target="../charts/char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AEB9D47-CF55-5228-6AA4-27C30527CD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042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9CF352AF-3E7A-AF12-D864-5B6E61F4B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 cap="flat" cmpd="sng" algn="ctr">
            <a:solidFill>
              <a:srgbClr val="E1A44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DDA5F8-713A-1F48-F4F5-53EEB2CC6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3E8DBB9-6465-9056-EC45-16B693F95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1</a:t>
            </a:fld>
            <a:endParaRPr lang="en-GB"/>
          </a:p>
        </p:txBody>
      </p:sp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A4E41C4D-B6D7-DDB9-14BE-820F02208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6384" cy="5525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9C91CD-C870-383E-6A51-B97E83F9D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C7B81607-0A11-1967-DFDB-2B1E409B1822}"/>
              </a:ext>
            </a:extLst>
          </p:cNvPr>
          <p:cNvSpPr txBox="1">
            <a:spLocks/>
          </p:cNvSpPr>
          <p:nvPr/>
        </p:nvSpPr>
        <p:spPr>
          <a:xfrm>
            <a:off x="-190006" y="-272458"/>
            <a:ext cx="10412729" cy="4304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oper Black" panose="0208090404030B020404" pitchFamily="18" charset="0"/>
              </a:rPr>
              <a:t>STATUS OF UGANDA’S DEBT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oper Black" panose="0208090404030B0204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4DF138B-CA39-FF44-AA9E-3F391A62A690}"/>
              </a:ext>
            </a:extLst>
          </p:cNvPr>
          <p:cNvGrpSpPr/>
          <p:nvPr/>
        </p:nvGrpSpPr>
        <p:grpSpPr>
          <a:xfrm>
            <a:off x="3960113" y="4362667"/>
            <a:ext cx="1872959" cy="1872959"/>
            <a:chOff x="6508218" y="2082418"/>
            <a:chExt cx="4041826" cy="4041826"/>
          </a:xfrm>
          <a:blipFill dpi="0" rotWithShape="1">
            <a:blip r:embed="rId5"/>
            <a:srcRect/>
            <a:stretch>
              <a:fillRect l="-29000" r="-13000"/>
            </a:stretch>
          </a:blipFill>
          <a:effectLst/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BECE68A3-2545-7968-481E-E08533ACB6A3}"/>
                </a:ext>
              </a:extLst>
            </p:cNvPr>
            <p:cNvSpPr/>
            <p:nvPr/>
          </p:nvSpPr>
          <p:spPr>
            <a:xfrm>
              <a:off x="7141554" y="2715754"/>
              <a:ext cx="2775154" cy="277515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Circle: Hollow 10">
              <a:extLst>
                <a:ext uri="{FF2B5EF4-FFF2-40B4-BE49-F238E27FC236}">
                  <a16:creationId xmlns:a16="http://schemas.microsoft.com/office/drawing/2014/main" xmlns="" id="{F3B79316-8530-68B7-0E0F-5C135F1483F9}"/>
                </a:ext>
              </a:extLst>
            </p:cNvPr>
            <p:cNvSpPr/>
            <p:nvPr/>
          </p:nvSpPr>
          <p:spPr>
            <a:xfrm>
              <a:off x="6508218" y="2082418"/>
              <a:ext cx="4041826" cy="4041826"/>
            </a:xfrm>
            <a:prstGeom prst="donut">
              <a:avLst>
                <a:gd name="adj" fmla="val 1287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CD23490-4D8D-E2B8-C213-76904D5EA4AA}"/>
              </a:ext>
            </a:extLst>
          </p:cNvPr>
          <p:cNvSpPr txBox="1"/>
          <p:nvPr/>
        </p:nvSpPr>
        <p:spPr>
          <a:xfrm>
            <a:off x="2401676" y="3521128"/>
            <a:ext cx="5535897" cy="3077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Ministry of Finance, Planning &amp; Economic Development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94FE11-CE5D-F79E-8B53-0AA9AD3345A0}"/>
              </a:ext>
            </a:extLst>
          </p:cNvPr>
          <p:cNvSpPr txBox="1"/>
          <p:nvPr/>
        </p:nvSpPr>
        <p:spPr>
          <a:xfrm>
            <a:off x="3594320" y="3830885"/>
            <a:ext cx="3009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March, 2023</a:t>
            </a:r>
          </a:p>
        </p:txBody>
      </p:sp>
    </p:spTree>
    <p:extLst>
      <p:ext uri="{BB962C8B-B14F-4D97-AF65-F5344CB8AC3E}">
        <p14:creationId xmlns:p14="http://schemas.microsoft.com/office/powerpoint/2010/main" val="35018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10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Remittances (USD Millions)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1745" y="5973153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Bank of Uganda [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BoP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- 6th Edition of the Manual]</a:t>
            </a:r>
            <a:endParaRPr lang="en-GB" sz="8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xmlns="" id="{BBA19D35-1231-28E2-A4C7-478AE68516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399547"/>
              </p:ext>
            </p:extLst>
          </p:nvPr>
        </p:nvGraphicFramePr>
        <p:xfrm>
          <a:off x="644665" y="1253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7405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11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FDI Inflows (USD Millions)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6833" y="5886417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Bank of Uganda [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BoP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- 6th Edition of the Manual]</a:t>
            </a:r>
            <a:endParaRPr lang="en-GB" sz="8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xmlns="" id="{87465C4A-FA2E-CD6C-9885-CDF4264021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5539772"/>
              </p:ext>
            </p:extLst>
          </p:nvPr>
        </p:nvGraphicFramePr>
        <p:xfrm>
          <a:off x="644665" y="1218180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9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12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Tourism Inflows (USD Millions)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6833" y="5886417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Bank of Uganda [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BoP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- 6th Edition of the Manual]</a:t>
            </a:r>
            <a:endParaRPr lang="en-GB" sz="8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xmlns="" id="{0C96A67F-1419-09E8-CF30-75BFB4A8B9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208497"/>
              </p:ext>
            </p:extLst>
          </p:nvPr>
        </p:nvGraphicFramePr>
        <p:xfrm>
          <a:off x="855406" y="955874"/>
          <a:ext cx="10515600" cy="4733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542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13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Debt Portfolio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35280" y="5431398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Ministry of Finance, Planning &amp; Economic Development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75170F8B-4A7C-E138-0DEC-A648512728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445178"/>
              </p:ext>
            </p:extLst>
          </p:nvPr>
        </p:nvGraphicFramePr>
        <p:xfrm>
          <a:off x="838199" y="1825625"/>
          <a:ext cx="10298373" cy="30602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7383">
                  <a:extLst>
                    <a:ext uri="{9D8B030D-6E8A-4147-A177-3AD203B41FA5}">
                      <a16:colId xmlns:a16="http://schemas.microsoft.com/office/drawing/2014/main" xmlns="" val="445200066"/>
                    </a:ext>
                  </a:extLst>
                </a:gridCol>
                <a:gridCol w="3275463">
                  <a:extLst>
                    <a:ext uri="{9D8B030D-6E8A-4147-A177-3AD203B41FA5}">
                      <a16:colId xmlns:a16="http://schemas.microsoft.com/office/drawing/2014/main" xmlns="" val="4137577862"/>
                    </a:ext>
                  </a:extLst>
                </a:gridCol>
                <a:gridCol w="2265527">
                  <a:extLst>
                    <a:ext uri="{9D8B030D-6E8A-4147-A177-3AD203B41FA5}">
                      <a16:colId xmlns:a16="http://schemas.microsoft.com/office/drawing/2014/main" xmlns="" val="904019157"/>
                    </a:ext>
                  </a:extLst>
                </a:gridCol>
              </a:tblGrid>
              <a:tr h="538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GB"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YEAR</a:t>
                      </a:r>
                    </a:p>
                  </a:txBody>
                  <a:tcPr marL="0" marR="0" marT="552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 </a:t>
                      </a:r>
                      <a:r>
                        <a:rPr lang="x-none" sz="28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2020/21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552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lang="en-US"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FY </a:t>
                      </a:r>
                      <a:r>
                        <a:rPr lang="x-none" sz="28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2021/22</a:t>
                      </a:r>
                      <a:endParaRPr sz="2800" dirty="0">
                        <a:latin typeface="Arial"/>
                        <a:cs typeface="Arial"/>
                      </a:endParaRPr>
                    </a:p>
                  </a:txBody>
                  <a:tcPr marL="0" marR="0" marT="55244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38100">
                      <a:solidFill>
                        <a:srgbClr val="FFFFFF"/>
                      </a:solidFill>
                      <a:prstDash val="solid"/>
                    </a:lnB>
                    <a:cell3D prstMaterial="dkEdge">
                      <a:bevel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12314659"/>
                  </a:ext>
                </a:extLst>
              </a:tr>
              <a:tr h="6397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en-GB" sz="2400" spc="-10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Domestic Debt (USD, Bn)</a:t>
                      </a:r>
                    </a:p>
                  </a:txBody>
                  <a:tcPr marL="0" marR="0" marT="806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x-none" sz="2400" spc="-10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7.16</a:t>
                      </a:r>
                    </a:p>
                  </a:txBody>
                  <a:tcPr marL="0" marR="0" marT="806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x-none" sz="2400" spc="-10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8.16</a:t>
                      </a:r>
                    </a:p>
                  </a:txBody>
                  <a:tcPr marL="0" marR="0" marT="806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3287791"/>
                  </a:ext>
                </a:extLst>
              </a:tr>
              <a:tr h="640013">
                <a:tc>
                  <a:txBody>
                    <a:bodyPr/>
                    <a:lstStyle/>
                    <a:p>
                      <a:pPr marL="635" algn="l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en-GB" sz="2400" spc="-5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External Debt (USD, Bn)</a:t>
                      </a:r>
                    </a:p>
                  </a:txBody>
                  <a:tcPr marL="0" marR="0" marT="8064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x-none" sz="2400" spc="-5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12.39</a:t>
                      </a:r>
                    </a:p>
                  </a:txBody>
                  <a:tcPr marL="0" marR="0" marT="806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lang="x-none" sz="2400" spc="-5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12.82</a:t>
                      </a:r>
                    </a:p>
                  </a:txBody>
                  <a:tcPr marL="0" marR="0" marT="8064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069529"/>
                  </a:ext>
                </a:extLst>
              </a:tr>
              <a:tr h="6397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en-GB" sz="2400" spc="-10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Total Debt (USD, Bn)</a:t>
                      </a:r>
                    </a:p>
                  </a:txBody>
                  <a:tcPr marL="0" marR="0" marT="8128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DD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x-none" sz="2400" spc="-10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19.54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812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D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lang="x-none" sz="2400" spc="-10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20.99</a:t>
                      </a:r>
                    </a:p>
                  </a:txBody>
                  <a:tcPr marL="0" marR="0" marT="8128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CD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12869"/>
                  </a:ext>
                </a:extLst>
              </a:tr>
              <a:tr h="602184">
                <a:tc>
                  <a:txBody>
                    <a:bodyPr/>
                    <a:lstStyle/>
                    <a:p>
                      <a:pPr marL="19050" marR="10160" algn="l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GB" sz="2400" spc="-10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Nominal Debt / GDP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marL="70485" marR="63500" algn="ctr">
                        <a:lnSpc>
                          <a:spcPct val="100000"/>
                        </a:lnSpc>
                      </a:pPr>
                      <a:r>
                        <a:rPr lang="x-none" sz="2400" spc="-5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46.9%</a:t>
                      </a:r>
                    </a:p>
                  </a:txBody>
                  <a:tcPr marL="0" marR="0" marT="5715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x-none" sz="2400" spc="-5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48.4%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928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0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14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EVOLUTION OF DEBT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3269" y="6020457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Ministry of Finance, Planning &amp; Economic Development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D6E1D75C-9D54-29F7-52DD-BE642FD52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216623"/>
              </p:ext>
            </p:extLst>
          </p:nvPr>
        </p:nvGraphicFramePr>
        <p:xfrm>
          <a:off x="953637" y="872602"/>
          <a:ext cx="10066361" cy="5066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449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15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C00000"/>
                </a:solidFill>
                <a:latin typeface="Impact" panose="020B0806030902050204" pitchFamily="34" charset="0"/>
              </a:rPr>
              <a:t>Debt / GDP (SSA)</a:t>
            </a:r>
            <a:endParaRPr lang="en-US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xmlns="" id="{A632BED6-B097-D299-F8DF-704831DEB35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47598" y="872714"/>
          <a:ext cx="11070816" cy="5201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03269" y="6112470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MOFPED for Uganda; IMF WEO (October 2022) for the others</a:t>
            </a:r>
            <a:endParaRPr lang="en-GB" sz="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48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16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Share of External Debt by Creditor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0" y="5965117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Ministry of Finance, Planning &amp; Economic Development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B4DC129-BF15-46DC-0110-2295C6C33E25}"/>
              </a:ext>
            </a:extLst>
          </p:cNvPr>
          <p:cNvSpPr txBox="1">
            <a:spLocks noChangeAspect="1"/>
          </p:cNvSpPr>
          <p:nvPr/>
        </p:nvSpPr>
        <p:spPr>
          <a:xfrm>
            <a:off x="10740790" y="2350373"/>
            <a:ext cx="864000" cy="369331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 defTabSz="457200"/>
            <a:r>
              <a:rPr lang="en-US" sz="2400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Key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15149CA-57B5-14C4-409B-E613C74744C6}"/>
              </a:ext>
            </a:extLst>
          </p:cNvPr>
          <p:cNvSpPr/>
          <p:nvPr/>
        </p:nvSpPr>
        <p:spPr>
          <a:xfrm>
            <a:off x="10931858" y="2879676"/>
            <a:ext cx="163773" cy="1760561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55000">
                <a:schemeClr val="bg1"/>
              </a:gs>
              <a:gs pos="45000">
                <a:schemeClr val="bg1"/>
              </a:gs>
              <a:gs pos="100000">
                <a:srgbClr val="00B050"/>
              </a:gs>
            </a:gsLst>
            <a:lin ang="16200000" scaled="1"/>
            <a:tileRect/>
          </a:gra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59F7F74-9B24-D65F-415C-5381D85C65A0}"/>
              </a:ext>
            </a:extLst>
          </p:cNvPr>
          <p:cNvSpPr txBox="1"/>
          <p:nvPr/>
        </p:nvSpPr>
        <p:spPr>
          <a:xfrm>
            <a:off x="11041041" y="2799988"/>
            <a:ext cx="73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High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966949A-100D-4849-289B-4B153BDB1B32}"/>
              </a:ext>
            </a:extLst>
          </p:cNvPr>
          <p:cNvSpPr txBox="1"/>
          <p:nvPr/>
        </p:nvSpPr>
        <p:spPr>
          <a:xfrm>
            <a:off x="11039520" y="4409487"/>
            <a:ext cx="736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Low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7" y="1417596"/>
            <a:ext cx="10579693" cy="403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17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Commercial / External Debt (EAC)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8364" y="5412233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MOFPED for Uganda; IMF/WB Debt Sustainability Analysis (DSA) reports for others</a:t>
            </a:r>
            <a:endParaRPr lang="en-GB" sz="8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xmlns="" id="{14068EB6-3271-932E-A48A-3F6A19819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6193927"/>
              </p:ext>
            </p:extLst>
          </p:nvPr>
        </p:nvGraphicFramePr>
        <p:xfrm>
          <a:off x="838200" y="1825625"/>
          <a:ext cx="10515600" cy="3048000"/>
        </p:xfrm>
        <a:graphic>
          <a:graphicData uri="http://schemas.openxmlformats.org/drawingml/2006/table">
            <a:tbl>
              <a:tblPr firstRow="1" bandRow="1"/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10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4400" dirty="0"/>
                        <a:t>Uganda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4400" dirty="0"/>
                        <a:t>10.4%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0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4400" dirty="0"/>
                        <a:t>Rwanda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4400" dirty="0"/>
                        <a:t>13.0%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0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4400" dirty="0"/>
                        <a:t>Kenya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4400" dirty="0"/>
                        <a:t>26.6%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06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4400" dirty="0"/>
                        <a:t>Tanzania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sz="4400" dirty="0"/>
                        <a:t>31.8%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18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Debt To GDP (%): DSA vs CFR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18364" y="5586912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Ministry of Finance, Planning &amp; Economic Development</a:t>
            </a:r>
            <a:endParaRPr lang="en-GB" sz="8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xmlns="" id="{B45C13C7-9F86-BD30-5743-0CE7F4D01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768184"/>
              </p:ext>
            </p:extLst>
          </p:nvPr>
        </p:nvGraphicFramePr>
        <p:xfrm>
          <a:off x="726292" y="1417596"/>
          <a:ext cx="10736288" cy="3764687"/>
        </p:xfrm>
        <a:graphic>
          <a:graphicData uri="http://schemas.openxmlformats.org/drawingml/2006/table">
            <a:tbl>
              <a:tblPr firstRow="1" bandRow="1"/>
              <a:tblGrid>
                <a:gridCol w="20569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358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58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3586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358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3586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8456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GB" sz="3200" b="1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2021/22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2022/23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2023/24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2024/25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US" sz="3200" u="none" strike="noStrike" dirty="0">
                          <a:effectLst/>
                        </a:rPr>
                        <a:t>2025/26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59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3200" b="1" dirty="0"/>
                        <a:t>DSA Projection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GB" sz="3200" dirty="0"/>
                        <a:t>48.4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GB" sz="3200" dirty="0"/>
                        <a:t>47.6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GB" sz="3200" dirty="0"/>
                        <a:t>46.1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GB" sz="3200" dirty="0"/>
                        <a:t>45.2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GB" sz="3200" dirty="0"/>
                        <a:t>43.7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95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3200" b="1" dirty="0"/>
                        <a:t>Charter Target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GB" sz="3200" dirty="0"/>
                        <a:t>52.7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GB" sz="3200" dirty="0"/>
                        <a:t>53.1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GB" sz="3200" dirty="0"/>
                        <a:t>52.4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GB" sz="3200" dirty="0"/>
                        <a:t>51.2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/>
                      <a:r>
                        <a:rPr lang="en-GB" sz="3200" dirty="0"/>
                        <a:t>49.3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ross"/>
                      <a:lightRig rig="flood" dir="t"/>
                    </a:cell3D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07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19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Reasons for Medium Term Reduction in Debt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9E3C0662-D819-1D66-7546-1FFF717796F0}"/>
              </a:ext>
            </a:extLst>
          </p:cNvPr>
          <p:cNvSpPr txBox="1">
            <a:spLocks/>
          </p:cNvSpPr>
          <p:nvPr/>
        </p:nvSpPr>
        <p:spPr>
          <a:xfrm>
            <a:off x="450379" y="1238818"/>
            <a:ext cx="11290828" cy="53624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Economic recovery (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real GDP growth to reach 7%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medium term)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Enhanced domestic revenue mobilization, hinged on implementation of the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Domestic Revenue Mobilization Strategy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Careful expenditure management, including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reducing less productive expenditure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e.g. on travel abroad.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Changing the debt profile (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reducing domestic debt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crowd in the private sector and reducing costly external commercial financing)</a:t>
            </a:r>
          </a:p>
        </p:txBody>
      </p:sp>
    </p:spTree>
    <p:extLst>
      <p:ext uri="{BB962C8B-B14F-4D97-AF65-F5344CB8AC3E}">
        <p14:creationId xmlns:p14="http://schemas.microsoft.com/office/powerpoint/2010/main" val="42579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51783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199007"/>
            <a:ext cx="10515600" cy="497795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sz="3200" dirty="0"/>
              <a:t>Definitions.</a:t>
            </a:r>
          </a:p>
          <a:p>
            <a:pPr marL="514350" indent="-514350">
              <a:buAutoNum type="arabicPeriod"/>
            </a:pPr>
            <a:r>
              <a:rPr lang="en-GB" sz="3200" dirty="0"/>
              <a:t> Key Macroeconomic Indicators</a:t>
            </a:r>
          </a:p>
          <a:p>
            <a:pPr marL="514350" indent="-514350">
              <a:buAutoNum type="arabicPeriod"/>
            </a:pPr>
            <a:r>
              <a:rPr lang="en-GB" sz="3200" dirty="0"/>
              <a:t>Uganda’s public debt portfolio</a:t>
            </a:r>
          </a:p>
          <a:p>
            <a:pPr marL="514350" indent="-514350">
              <a:buAutoNum type="arabicPeriod"/>
            </a:pPr>
            <a:r>
              <a:rPr lang="en-GB" sz="3200" dirty="0"/>
              <a:t>Debt to GDP projections</a:t>
            </a:r>
          </a:p>
          <a:p>
            <a:pPr marL="514350" indent="-514350">
              <a:buAutoNum type="arabicPeriod"/>
            </a:pPr>
            <a:r>
              <a:rPr lang="en-GB" sz="3200" dirty="0"/>
              <a:t>Risk of debt distress in other countries</a:t>
            </a:r>
          </a:p>
          <a:p>
            <a:pPr marL="514350" indent="-514350">
              <a:buAutoNum type="arabicPeriod"/>
            </a:pPr>
            <a:r>
              <a:rPr lang="en-GB" sz="3200" dirty="0"/>
              <a:t>Debt service as a share of revenues</a:t>
            </a:r>
          </a:p>
          <a:p>
            <a:pPr marL="514350" indent="-514350">
              <a:buAutoNum type="arabicPeriod"/>
            </a:pPr>
            <a:r>
              <a:rPr lang="en-GB" sz="3200" dirty="0"/>
              <a:t>Conclusion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2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Outline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97900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20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RISK RATINGS USING THE LIC DSA (AFRICA)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xmlns="" id="{24E629FA-B1C7-A541-664F-1FE43A93B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783503"/>
              </p:ext>
            </p:extLst>
          </p:nvPr>
        </p:nvGraphicFramePr>
        <p:xfrm>
          <a:off x="803958" y="1298350"/>
          <a:ext cx="10515600" cy="474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959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21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IMF / World Bank Risk Ratings for African LICs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E77FF0CC-B5BE-9039-054B-FCF252F44B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099622"/>
              </p:ext>
            </p:extLst>
          </p:nvPr>
        </p:nvGraphicFramePr>
        <p:xfrm>
          <a:off x="381639" y="1008507"/>
          <a:ext cx="11428722" cy="5125387"/>
        </p:xfrm>
        <a:graphic>
          <a:graphicData uri="http://schemas.openxmlformats.org/drawingml/2006/table">
            <a:tbl>
              <a:tblPr firstRow="1" firstCol="1" bandRow="1"/>
              <a:tblGrid>
                <a:gridCol w="4233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95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9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RISK RATING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37" marR="72837" marT="101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8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COUNTRIES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37" marR="72837" marT="101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convex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2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Risk of Debt Distress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37" marR="72837" marT="101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NONE</a:t>
                      </a:r>
                      <a:endParaRPr lang="en-GB" sz="240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2837" marR="72837" marT="101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123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Moderate Risk of Debt Distress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37" marR="72837" marT="101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Benin, Burkina Faso, Cape Verde, </a:t>
                      </a:r>
                      <a:r>
                        <a:rPr lang="en-GB" sz="2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DRC</a:t>
                      </a:r>
                      <a: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Ivory Coast, Guinea, Lesotho, Liberia, Madagascar, Mali, Niger,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Rwanda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Senegal,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Tanzania,</a:t>
                      </a:r>
                      <a: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Togo,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Uganda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37" marR="72837" marT="101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7646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High Risk of Debt Distress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37" marR="72837" marT="101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Burundi</a:t>
                      </a:r>
                      <a: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Cameroon, CAR, Chad, Djibouti, Ethiopia, Gambia, Guinea-Bissau, Ghana, </a:t>
                      </a: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Kenya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Malawi,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Sierra Leon, </a:t>
                      </a:r>
                      <a:r>
                        <a:rPr lang="en-GB" sz="2400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South Sudan</a:t>
                      </a:r>
                      <a: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37" marR="72837" marT="101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5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Debt Distress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37" marR="72837" marT="101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24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 of Congo, Mozambique, Somalia, Sudan, </a:t>
                      </a:r>
                      <a:r>
                        <a:rPr lang="en-GB" sz="2400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Zambia, Zimbabwe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837" marR="72837" marT="1011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50800" prst="hardEdge"/>
                      <a:lightRig rig="flood" dir="t"/>
                    </a:cell3D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48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22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C00000"/>
                </a:solidFill>
                <a:latin typeface="Impact" panose="020B0806030902050204" pitchFamily="34" charset="0"/>
              </a:rPr>
              <a:t>Debt Service / Revenue</a:t>
            </a:r>
            <a:endParaRPr lang="en-US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38354" y="6003093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Ministry of Finance, Planning &amp; Economic Development</a:t>
            </a:r>
            <a:endParaRPr lang="en-GB" sz="8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61E5187F-3F84-73F5-F301-2D3DE70DD3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7103292"/>
              </p:ext>
            </p:extLst>
          </p:nvPr>
        </p:nvGraphicFramePr>
        <p:xfrm>
          <a:off x="538933" y="1093534"/>
          <a:ext cx="11148546" cy="4670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29456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23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C00000"/>
                </a:solidFill>
                <a:latin typeface="Impact" panose="020B0806030902050204" pitchFamily="34" charset="0"/>
              </a:rPr>
              <a:t>Debt Service to Revenue Uganda – Kenya Comparison</a:t>
            </a:r>
            <a:endParaRPr lang="en-US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xmlns="" id="{0A27E1C7-1132-7686-0C03-D25A972AFE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452574"/>
              </p:ext>
            </p:extLst>
          </p:nvPr>
        </p:nvGraphicFramePr>
        <p:xfrm>
          <a:off x="648010" y="1108710"/>
          <a:ext cx="10892338" cy="4949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257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24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C00000"/>
                </a:solidFill>
                <a:latin typeface="Impact" panose="020B0806030902050204" pitchFamily="34" charset="0"/>
              </a:rPr>
              <a:t>Conclusions</a:t>
            </a:r>
            <a:endParaRPr lang="en-US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A42D1E2-A81B-73FC-E3A5-FCAD4F22424C}"/>
              </a:ext>
            </a:extLst>
          </p:cNvPr>
          <p:cNvSpPr txBox="1">
            <a:spLocks/>
          </p:cNvSpPr>
          <p:nvPr/>
        </p:nvSpPr>
        <p:spPr>
          <a:xfrm>
            <a:off x="271271" y="946163"/>
            <a:ext cx="11534041" cy="5387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Ugandan economy has shown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resilience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face of strong external and internal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headwinds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debt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remains sustainable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medium to long term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but the risk rating has declined from “Low” to “Moderate”.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debt/GDP ratio remains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of the lowest in the region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and is projected to decline in the medium term.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has been an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increase in expensive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external commercial and domestic borrowing. Government is taking steps to address this.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Government will pursue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strategy of fiscal consolidation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medium term, underpinned by improved revenue mobilization and reduction in less productive expenditure.</a:t>
            </a:r>
          </a:p>
        </p:txBody>
      </p:sp>
    </p:spTree>
    <p:extLst>
      <p:ext uri="{BB962C8B-B14F-4D97-AF65-F5344CB8AC3E}">
        <p14:creationId xmlns:p14="http://schemas.microsoft.com/office/powerpoint/2010/main" val="38665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0D5D19D-0789-4518-B5DC-D47ADF69D2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B17E16A2-A81F-5F11-D9A4-4510C23674A6}"/>
              </a:ext>
            </a:extLst>
          </p:cNvPr>
          <p:cNvSpPr txBox="1">
            <a:spLocks/>
          </p:cNvSpPr>
          <p:nvPr/>
        </p:nvSpPr>
        <p:spPr>
          <a:xfrm>
            <a:off x="1113810" y="3130041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 YOU FOR LISTENING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E162D6B-4A03-3870-4AE2-951DA222FD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68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E0B7BD6-83C2-E2DE-4F08-92C0678E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18717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F0F32F6-9E1F-4E69-886D-670547A731C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12" name="Picture 13">
            <a:extLst>
              <a:ext uri="{FF2B5EF4-FFF2-40B4-BE49-F238E27FC236}">
                <a16:creationId xmlns:a16="http://schemas.microsoft.com/office/drawing/2014/main" xmlns="" id="{A17B871F-59E6-D959-D28A-C57C70E9F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16384" cy="5525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40C6708-92FA-B41A-D84E-08B1834AB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0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3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What is Debt Sustainability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D22EF53-8D46-BD82-4EDD-8620E50A79DB}"/>
              </a:ext>
            </a:extLst>
          </p:cNvPr>
          <p:cNvSpPr txBox="1">
            <a:spLocks/>
          </p:cNvSpPr>
          <p:nvPr/>
        </p:nvSpPr>
        <p:spPr>
          <a:xfrm>
            <a:off x="357863" y="1009407"/>
            <a:ext cx="11434334" cy="5240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analysis of debt sustainability is hinged on two key concepts:</a:t>
            </a:r>
          </a:p>
          <a:p>
            <a:pPr marL="1028700" lvl="1" indent="-571500" algn="just">
              <a:spcBef>
                <a:spcPts val="1000"/>
              </a:spcBef>
              <a:buFont typeface="+mj-lt"/>
              <a:buAutoNum type="romanLcPeriod"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Solvency: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Future incomes are sufficient to meet future expenditures and pay off current debt.</a:t>
            </a:r>
          </a:p>
          <a:p>
            <a:pPr marL="1028700" lvl="1" indent="-571500" algn="just">
              <a:spcBef>
                <a:spcPts val="1000"/>
              </a:spcBef>
              <a:buFont typeface="+mj-lt"/>
              <a:buAutoNum type="romanLcPeriod"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00" lvl="1" indent="-571500" algn="just">
              <a:spcBef>
                <a:spcPts val="1000"/>
              </a:spcBef>
              <a:buFont typeface="+mj-lt"/>
              <a:buAutoNum type="romanLcPeriod"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Liquidity: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Available liquid assets (e.g. cash) are sufficient to meet maturing obligations.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romanLcPeriod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Stable / declining Debt/GDP is sufficient to ensure solvency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Debt sustainability is closely associated with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debt distress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Debt service default (i.e. payment arrears)</a:t>
            </a:r>
          </a:p>
          <a:p>
            <a:pPr marL="685800" marR="0" lvl="1" indent="-228600" algn="just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Emergency re-structuring discussions with creditors</a:t>
            </a:r>
          </a:p>
        </p:txBody>
      </p:sp>
    </p:spTree>
    <p:extLst>
      <p:ext uri="{BB962C8B-B14F-4D97-AF65-F5344CB8AC3E}">
        <p14:creationId xmlns:p14="http://schemas.microsoft.com/office/powerpoint/2010/main" val="45742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4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C00000"/>
                </a:solidFill>
                <a:latin typeface="Impact" panose="020B0806030902050204" pitchFamily="34" charset="0"/>
              </a:rPr>
              <a:t>Real GDP Trends</a:t>
            </a:r>
            <a:endParaRPr lang="en-US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xmlns="" id="{D32121A5-416C-71E6-3141-3AC5B382D2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459982"/>
              </p:ext>
            </p:extLst>
          </p:nvPr>
        </p:nvGraphicFramePr>
        <p:xfrm>
          <a:off x="838200" y="1099055"/>
          <a:ext cx="10515600" cy="465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81792" y="5758945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Uganda Bureau of Statistics;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Ministry of Finance, Planning &amp; Economic Development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16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2FE30E93-DAF8-EF5B-4B2D-967ED059C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008" y="817385"/>
            <a:ext cx="8925984" cy="5345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5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>
                <a:solidFill>
                  <a:srgbClr val="C00000"/>
                </a:solidFill>
                <a:latin typeface="Impact" panose="020B0806030902050204" pitchFamily="34" charset="0"/>
              </a:rPr>
              <a:t>Inflation Trends</a:t>
            </a:r>
            <a:endParaRPr lang="en-US" sz="32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7530" y="6048813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Uganda Bureau of Statistics</a:t>
            </a:r>
          </a:p>
        </p:txBody>
      </p:sp>
    </p:spTree>
    <p:extLst>
      <p:ext uri="{BB962C8B-B14F-4D97-AF65-F5344CB8AC3E}">
        <p14:creationId xmlns:p14="http://schemas.microsoft.com/office/powerpoint/2010/main" val="267319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xmlns="" id="{B104C627-A070-8759-2520-2F3D1C68B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831" y="1013461"/>
            <a:ext cx="8755538" cy="5003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6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Yields on Treasury Bills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7530" y="5957373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Bank of Uganda</a:t>
            </a:r>
          </a:p>
        </p:txBody>
      </p:sp>
    </p:spTree>
    <p:extLst>
      <p:ext uri="{BB962C8B-B14F-4D97-AF65-F5344CB8AC3E}">
        <p14:creationId xmlns:p14="http://schemas.microsoft.com/office/powerpoint/2010/main" val="27931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7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Exchange Rate Trends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37530" y="5957373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Bank of Uganda</a:t>
            </a:r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xmlns="" id="{1D96B0D0-A3BC-C8D6-8EEF-A6AC9ACA0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6295" y="924972"/>
            <a:ext cx="8979411" cy="50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3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5">
            <a:extLst>
              <a:ext uri="{FF2B5EF4-FFF2-40B4-BE49-F238E27FC236}">
                <a16:creationId xmlns:a16="http://schemas.microsoft.com/office/drawing/2014/main" xmlns="" id="{FCC25416-CD33-7B02-D390-B3D101435B09}"/>
              </a:ext>
            </a:extLst>
          </p:cNvPr>
          <p:cNvSpPr/>
          <p:nvPr/>
        </p:nvSpPr>
        <p:spPr>
          <a:xfrm>
            <a:off x="442018" y="1978925"/>
            <a:ext cx="11199526" cy="4470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8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Depreciation vs USD (Selected EAC Currencies)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1745" y="5042973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Bank of Uganda</a:t>
            </a:r>
          </a:p>
        </p:txBody>
      </p:sp>
      <p:graphicFrame>
        <p:nvGraphicFramePr>
          <p:cNvPr id="6" name="object 59">
            <a:extLst>
              <a:ext uri="{FF2B5EF4-FFF2-40B4-BE49-F238E27FC236}">
                <a16:creationId xmlns:a16="http://schemas.microsoft.com/office/drawing/2014/main" xmlns="" id="{0FB43E39-D778-6063-1821-91006C1F0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36465"/>
              </p:ext>
            </p:extLst>
          </p:nvPr>
        </p:nvGraphicFramePr>
        <p:xfrm>
          <a:off x="462344" y="1862267"/>
          <a:ext cx="11082528" cy="2662287"/>
        </p:xfrm>
        <a:graphic>
          <a:graphicData uri="http://schemas.openxmlformats.org/drawingml/2006/table">
            <a:tbl>
              <a:tblPr firstRow="1" bandRow="1"/>
              <a:tblGrid>
                <a:gridCol w="10935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838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61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2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008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4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8953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cs typeface="Arial"/>
                        </a:rPr>
                        <a:t>No:</a:t>
                      </a:r>
                      <a:endParaRPr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cs typeface="Arial"/>
                      </a:endParaRPr>
                    </a:p>
                  </a:txBody>
                  <a:tcPr marL="0" marR="0" marT="69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03835" algn="l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en-GB" sz="2400" b="1" spc="-5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cs typeface="Arial"/>
                        </a:rPr>
                        <a:t>Country</a:t>
                      </a:r>
                    </a:p>
                  </a:txBody>
                  <a:tcPr marL="0" marR="0" marT="69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6256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en-GB" sz="2400" b="1" spc="-5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cs typeface="Arial"/>
                        </a:rPr>
                        <a:t>January 2020</a:t>
                      </a:r>
                    </a:p>
                  </a:txBody>
                  <a:tcPr marL="0" marR="0" marT="69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4170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en-GB" sz="2400" b="1" spc="-10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cs typeface="Arial"/>
                        </a:rPr>
                        <a:t>January 2023</a:t>
                      </a:r>
                    </a:p>
                  </a:txBody>
                  <a:tcPr marL="0" marR="0" marT="69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7329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lang="en-GB" sz="2400" b="1" spc="-5" dirty="0">
                          <a:solidFill>
                            <a:srgbClr val="FFFFFF"/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"/>
                          <a:cs typeface="Arial"/>
                        </a:rPr>
                        <a:t>Depreciation</a:t>
                      </a:r>
                      <a:endParaRPr sz="240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"/>
                        <a:cs typeface="Arial"/>
                      </a:endParaRPr>
                    </a:p>
                  </a:txBody>
                  <a:tcPr marL="0" marR="0" marT="698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>
                      <a:solidFill>
                        <a:srgbClr val="C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8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88900" algn="ctr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en-US" sz="1600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2700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56210" algn="l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en-GB"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Uganda</a:t>
                      </a:r>
                    </a:p>
                  </a:txBody>
                  <a:tcPr marL="0" marR="0" marT="13335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37185" algn="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x-none"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3,680.7</a:t>
                      </a:r>
                      <a:endParaRPr sz="2400" b="1" dirty="0">
                        <a:latin typeface="Arial"/>
                        <a:cs typeface="Arial"/>
                      </a:endParaRPr>
                    </a:p>
                  </a:txBody>
                  <a:tcPr marL="0" marR="0" marT="13335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0345" algn="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x-none"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3,693.6</a:t>
                      </a:r>
                      <a:endParaRPr sz="2400" b="1" dirty="0">
                        <a:latin typeface="Arial"/>
                        <a:cs typeface="Arial"/>
                      </a:endParaRPr>
                    </a:p>
                  </a:txBody>
                  <a:tcPr marL="0" marR="0" marT="13335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905" algn="r">
                        <a:lnSpc>
                          <a:spcPct val="100000"/>
                        </a:lnSpc>
                        <a:spcBef>
                          <a:spcPts val="1050"/>
                        </a:spcBef>
                      </a:pPr>
                      <a:r>
                        <a:rPr lang="x-none"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0.35%</a:t>
                      </a:r>
                    </a:p>
                  </a:txBody>
                  <a:tcPr marL="0" marR="0" marT="13335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8287">
                <a:tc>
                  <a:txBody>
                    <a:bodyPr/>
                    <a:lstStyle/>
                    <a:p>
                      <a:pPr marL="0" marR="8890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</a:pPr>
                      <a:r>
                        <a:rPr lang="en-US" sz="1600" kern="1200" dirty="0">
                          <a:solidFill>
                            <a:srgbClr val="0033A0"/>
                          </a:solidFill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endParaRPr sz="1600" kern="1200" dirty="0">
                        <a:solidFill>
                          <a:srgbClr val="0033A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271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 cap="flat" cmpd="sng" algn="ctr">
                      <a:solidFill>
                        <a:srgbClr val="D9E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56210" algn="l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n-GB" sz="2400" b="1" kern="1200" spc="-5" dirty="0">
                          <a:solidFill>
                            <a:srgbClr val="1F487C"/>
                          </a:solidFill>
                          <a:latin typeface="Arial"/>
                          <a:ea typeface="+mn-ea"/>
                          <a:cs typeface="Arial"/>
                        </a:rPr>
                        <a:t>Tanzania</a:t>
                      </a:r>
                    </a:p>
                  </a:txBody>
                  <a:tcPr marL="0" marR="0" marT="13906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 cap="flat" cmpd="sng" algn="ctr">
                      <a:solidFill>
                        <a:srgbClr val="D9E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337185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x-none" sz="2400" b="1" kern="1200" spc="-5" dirty="0">
                          <a:solidFill>
                            <a:srgbClr val="1F487C"/>
                          </a:solidFill>
                          <a:latin typeface="Arial"/>
                          <a:ea typeface="+mn-ea"/>
                          <a:cs typeface="Arial"/>
                        </a:rPr>
                        <a:t>2,300</a:t>
                      </a:r>
                      <a:endParaRPr sz="2400" b="1" kern="1200" spc="-5" dirty="0">
                        <a:solidFill>
                          <a:srgbClr val="1F487C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906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 cap="flat" cmpd="sng" algn="ctr">
                      <a:solidFill>
                        <a:srgbClr val="D9E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x-none" sz="2400" b="1" kern="1200" spc="-5" dirty="0">
                          <a:solidFill>
                            <a:srgbClr val="1F487C"/>
                          </a:solidFill>
                          <a:latin typeface="Arial"/>
                          <a:ea typeface="+mn-ea"/>
                          <a:cs typeface="Arial"/>
                        </a:rPr>
                        <a:t>2,309.1</a:t>
                      </a:r>
                      <a:endParaRPr sz="2400" b="1" kern="1200" spc="-5" dirty="0">
                        <a:solidFill>
                          <a:srgbClr val="1F487C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13906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 cap="flat" cmpd="sng" algn="ctr">
                      <a:solidFill>
                        <a:srgbClr val="D9E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R="1905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x-none" sz="2400" b="1" kern="1200" spc="-5" dirty="0">
                          <a:solidFill>
                            <a:srgbClr val="1F487C"/>
                          </a:solidFill>
                          <a:latin typeface="Arial"/>
                          <a:ea typeface="+mn-ea"/>
                          <a:cs typeface="Arial"/>
                        </a:rPr>
                        <a:t>0.40%</a:t>
                      </a:r>
                    </a:p>
                  </a:txBody>
                  <a:tcPr marL="0" marR="0" marT="13906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 cap="flat" cmpd="sng" algn="ctr">
                      <a:solidFill>
                        <a:srgbClr val="D9E7F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54959311"/>
                  </a:ext>
                </a:extLst>
              </a:tr>
              <a:tr h="518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8890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271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56210" algn="l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n-GB"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Rwanda</a:t>
                      </a:r>
                    </a:p>
                  </a:txBody>
                  <a:tcPr marL="0" marR="0" marT="13906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37185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x-none"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924.4</a:t>
                      </a:r>
                      <a:endParaRPr sz="2400" b="1" dirty="0">
                        <a:latin typeface="Arial"/>
                        <a:cs typeface="Arial"/>
                      </a:endParaRPr>
                    </a:p>
                  </a:txBody>
                  <a:tcPr marL="0" marR="0" marT="13906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0345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x-none"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1,076.6</a:t>
                      </a:r>
                    </a:p>
                  </a:txBody>
                  <a:tcPr marL="0" marR="0" marT="13906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905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x-none"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16.5%</a:t>
                      </a:r>
                    </a:p>
                  </a:txBody>
                  <a:tcPr marL="0" marR="0" marT="13906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82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88900"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600" dirty="0">
                          <a:solidFill>
                            <a:srgbClr val="0033A0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13271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155575" algn="l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en-GB"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Kenya</a:t>
                      </a:r>
                    </a:p>
                  </a:txBody>
                  <a:tcPr marL="0" marR="0" marT="13906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37820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x-none"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101.1</a:t>
                      </a:r>
                    </a:p>
                  </a:txBody>
                  <a:tcPr marL="0" marR="0" marT="13906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220979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x-none"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123.9</a:t>
                      </a:r>
                    </a:p>
                  </a:txBody>
                  <a:tcPr marL="0" marR="0" marT="13906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R="3175" algn="r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lang="x-none" sz="2400" b="1" spc="-5" dirty="0">
                          <a:solidFill>
                            <a:srgbClr val="1F487C"/>
                          </a:solidFill>
                          <a:latin typeface="Arial"/>
                          <a:cs typeface="Arial"/>
                        </a:rPr>
                        <a:t>22.5%</a:t>
                      </a:r>
                    </a:p>
                  </a:txBody>
                  <a:tcPr marL="0" marR="0" marT="139065" marB="0" anchor="ctr">
                    <a:lnL>
                      <a:noFill/>
                    </a:lnL>
                    <a:lnR>
                      <a:noFill/>
                    </a:lnR>
                    <a:lnT w="28575">
                      <a:solidFill>
                        <a:srgbClr val="D9E7F8"/>
                      </a:solidFill>
                      <a:prstDash val="solid"/>
                    </a:lnT>
                    <a:lnB w="28575">
                      <a:solidFill>
                        <a:srgbClr val="D9E7F8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3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C73AC84-7160-E8EB-8CEF-A27B1BF3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64" y="6279325"/>
            <a:ext cx="12192000" cy="59055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0F94BE9-A2CD-744F-43C5-91F8BC67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F32F6-9E1F-4E69-886D-670547A731C1}" type="slidenum">
              <a:rPr lang="en-GB" smtClean="0"/>
              <a:t>9</a:t>
            </a:fld>
            <a:endParaRPr lang="en-GB"/>
          </a:p>
        </p:txBody>
      </p:sp>
      <p:sp>
        <p:nvSpPr>
          <p:cNvPr id="3" name="2. Slide Title">
            <a:extLst>
              <a:ext uri="{FF2B5EF4-FFF2-40B4-BE49-F238E27FC236}">
                <a16:creationId xmlns:a16="http://schemas.microsoft.com/office/drawing/2014/main" xmlns="" id="{8EBF7534-30BC-DD46-67FA-05FABA98BED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71942" y="83026"/>
            <a:ext cx="11082528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rgbClr val="C00000"/>
                </a:solidFill>
                <a:latin typeface="Impact" panose="020B0806030902050204" pitchFamily="34" charset="0"/>
              </a:rPr>
              <a:t>Exports of Goods and Services (USD Millions)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B369C58-DCD5-4962-1222-758B802303B4}"/>
              </a:ext>
            </a:extLst>
          </p:cNvPr>
          <p:cNvCxnSpPr>
            <a:cxnSpLocks/>
          </p:cNvCxnSpPr>
          <p:nvPr/>
        </p:nvCxnSpPr>
        <p:spPr>
          <a:xfrm>
            <a:off x="4410364" y="686076"/>
            <a:ext cx="3371273" cy="0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7" name="5. Source">
            <a:extLst>
              <a:ext uri="{FF2B5EF4-FFF2-40B4-BE49-F238E27FC236}">
                <a16:creationId xmlns:a16="http://schemas.microsoft.com/office/drawing/2014/main" xmlns="" id="{7251685A-DC3C-2CA2-F90E-2E381A228B3E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41745" y="5973153"/>
            <a:ext cx="5760720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lang="en-US" sz="900" dirty="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sz="800" i="1" dirty="0">
                <a:solidFill>
                  <a:srgbClr val="000000"/>
                </a:solidFill>
                <a:latin typeface="Arial"/>
              </a:rPr>
              <a:t>Source</a:t>
            </a:r>
            <a:r>
              <a:rPr lang="en-GB" sz="800" dirty="0">
                <a:solidFill>
                  <a:srgbClr val="000000"/>
                </a:solidFill>
                <a:latin typeface="Arial"/>
              </a:rPr>
              <a:t>: Bank of Uganda [</a:t>
            </a:r>
            <a:r>
              <a:rPr lang="en-US" sz="800" dirty="0" err="1">
                <a:solidFill>
                  <a:srgbClr val="000000"/>
                </a:solidFill>
                <a:latin typeface="Arial"/>
              </a:rPr>
              <a:t>BoP</a:t>
            </a:r>
            <a:r>
              <a:rPr lang="en-US" sz="800" dirty="0">
                <a:solidFill>
                  <a:srgbClr val="000000"/>
                </a:solidFill>
                <a:latin typeface="Arial"/>
              </a:rPr>
              <a:t> - 6th Edition of the Manual]</a:t>
            </a:r>
            <a:endParaRPr lang="en-GB" sz="800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xmlns="" id="{8228A2EA-E229-8178-710C-8850E9600F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3815246"/>
              </p:ext>
            </p:extLst>
          </p:nvPr>
        </p:nvGraphicFramePr>
        <p:xfrm>
          <a:off x="836636" y="1253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761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821</Words>
  <Application>Microsoft Office PowerPoint</Application>
  <PresentationFormat>Widescreen</PresentationFormat>
  <Paragraphs>178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Bookman Old Style</vt:lpstr>
      <vt:lpstr>Calibri</vt:lpstr>
      <vt:lpstr>Calibri Light</vt:lpstr>
      <vt:lpstr>Cooper Black</vt:lpstr>
      <vt:lpstr>Garamond</vt:lpstr>
      <vt:lpstr>Impact</vt:lpstr>
      <vt:lpstr>Segoe UI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Tonny Bbale</dc:creator>
  <cp:lastModifiedBy>User</cp:lastModifiedBy>
  <cp:revision>47</cp:revision>
  <dcterms:created xsi:type="dcterms:W3CDTF">2023-03-22T07:36:25Z</dcterms:created>
  <dcterms:modified xsi:type="dcterms:W3CDTF">2023-03-23T09:35:23Z</dcterms:modified>
</cp:coreProperties>
</file>